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2" r:id="rId3"/>
    <p:sldId id="284" r:id="rId4"/>
    <p:sldId id="259" r:id="rId5"/>
    <p:sldId id="263" r:id="rId6"/>
    <p:sldId id="265" r:id="rId7"/>
    <p:sldId id="283" r:id="rId8"/>
    <p:sldId id="268" r:id="rId9"/>
    <p:sldId id="266" r:id="rId10"/>
    <p:sldId id="270" r:id="rId11"/>
    <p:sldId id="262" r:id="rId12"/>
    <p:sldId id="269" r:id="rId13"/>
    <p:sldId id="281" r:id="rId14"/>
    <p:sldId id="275" r:id="rId15"/>
    <p:sldId id="274" r:id="rId16"/>
    <p:sldId id="273" r:id="rId17"/>
    <p:sldId id="278" r:id="rId18"/>
    <p:sldId id="280" r:id="rId19"/>
    <p:sldId id="279" r:id="rId20"/>
    <p:sldId id="277" r:id="rId21"/>
  </p:sldIdLst>
  <p:sldSz cx="9144000" cy="6858000" type="screen4x3"/>
  <p:notesSz cx="6858000" cy="9296400"/>
  <p:custShowLst>
    <p:custShow name="Custom Show 1" id="0">
      <p:sldLst>
        <p:sld r:id="rId2"/>
        <p:sld r:id="rId5"/>
        <p:sld r:id="rId12"/>
        <p:sld r:id="rId6"/>
        <p:sld r:id="rId7"/>
        <p:sld r:id="rId9"/>
        <p:sld r:id="rId10"/>
        <p:sld r:id="rId11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87772" autoAdjust="0"/>
  </p:normalViewPr>
  <p:slideViewPr>
    <p:cSldViewPr>
      <p:cViewPr>
        <p:scale>
          <a:sx n="70" d="100"/>
          <a:sy n="70" d="100"/>
        </p:scale>
        <p:origin x="-1164" y="-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44" y="-9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351FD-91CE-466B-9B27-DC48AD17655C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414D8-2D80-4BD1-A3FA-E947751D4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66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AA52F-47AA-4B38-9C3C-968F3B6AA162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F754E-6FE6-40C6-B843-9EE7BE0CB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6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you ever spent hours on</a:t>
            </a:r>
            <a:r>
              <a:rPr lang="en-US" baseline="0" dirty="0" smtClean="0"/>
              <a:t> a great lesson with the perfect examples and eloquent proofs, then you give a seamless delivery to the class, and the first student you talk to says “So… how do we do this?”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754E-6FE6-40C6-B843-9EE7BE0CBEF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I’m sure none of us</a:t>
            </a:r>
            <a:r>
              <a:rPr lang="en-US" baseline="0" dirty="0" smtClean="0"/>
              <a:t> have felt like this teacher before.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754E-6FE6-40C6-B843-9EE7BE0CBEF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remember</a:t>
            </a:r>
            <a:r>
              <a:rPr lang="en-US" baseline="0" dirty="0" smtClean="0"/>
              <a:t> driving to grandma’s house in the old station wagon. As a kid in the back seat, we ended up at grandma’s house, but had no idea how I got there. When I got to finally ride in the front seat, I understood how we took the freeway to Birmingham exit, by the Carl’s Jr. and make my way to Grandma’s.</a:t>
            </a:r>
          </a:p>
          <a:p>
            <a:r>
              <a:rPr lang="en-US" baseline="0" dirty="0" smtClean="0"/>
              <a:t>But it wasn’t until I got the keys and tried to get there on my own, after backtracking a few times I finally remembered how to get there.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754E-6FE6-40C6-B843-9EE7BE0CBEF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the Chinese</a:t>
            </a:r>
            <a:r>
              <a:rPr lang="en-US" baseline="0" dirty="0" smtClean="0"/>
              <a:t> proverb says</a:t>
            </a:r>
          </a:p>
          <a:p>
            <a:r>
              <a:rPr lang="en-US" baseline="0" dirty="0" smtClean="0"/>
              <a:t>“I hear and I forget</a:t>
            </a:r>
          </a:p>
          <a:p>
            <a:r>
              <a:rPr lang="en-US" baseline="0" dirty="0" smtClean="0"/>
              <a:t>I see and I understand</a:t>
            </a:r>
          </a:p>
          <a:p>
            <a:r>
              <a:rPr lang="en-US" baseline="0" dirty="0" smtClean="0"/>
              <a:t>I do and I remember.”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754E-6FE6-40C6-B843-9EE7BE0CBE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need to get students</a:t>
            </a:r>
            <a:r>
              <a:rPr lang="en-US" baseline="0" dirty="0" smtClean="0"/>
              <a:t> into the driver’s seat.  </a:t>
            </a:r>
          </a:p>
          <a:p>
            <a:r>
              <a:rPr lang="en-US" baseline="0" dirty="0" smtClean="0"/>
              <a:t>We can talk about how a contractor might use math, but what if we have kids try to build something for themselves?  Let the task convince them they need the math.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754E-6FE6-40C6-B843-9EE7BE0CBEF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talk about</a:t>
            </a:r>
            <a:r>
              <a:rPr lang="en-US" baseline="0" dirty="0" smtClean="0"/>
              <a:t> planets that have an elliptical orbit and do a dozen problems about planets that most students will never see, or go design an ellipse of our own… and have fun doing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754E-6FE6-40C6-B843-9EE7BE0CBEF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9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if they don’t buy into “real life application”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754E-6FE6-40C6-B843-9EE7BE0CBEF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837ED-AA36-4DC5-832A-AF1A33996E80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36F6F-F96F-4D5D-BAC6-F6BDCC18C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knight\Dropbox\ProfessionalDevelopment\GetYourHandsOff-Ignite\photosandvideos\KidSnippets-end-sml.wmv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knight\Dropbox\ProfessionalDevelopment\GetYourHandsOff-Ignite\PhotosAndVideos\KidSnippets-sml.wmv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file:///C:\Users\jknight\Dropbox\ProfessionalDevelopment\GetYourHandsOff-Ignite\I_do.wmv" TargetMode="External"/><Relationship Id="rId1" Type="http://schemas.openxmlformats.org/officeDocument/2006/relationships/video" Target="file:///C:\Users\jknight\Dropbox\ProfessionalDevelopment\GetYourHandsOff-Ignite\I_See.wmv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jknight\Dropbox\ProfessionalDevelopment\GetYourHandsOff-Ignite\PhotosAndVideos\2012-TechMath-Electronics.MOV" TargetMode="External"/><Relationship Id="rId1" Type="http://schemas.openxmlformats.org/officeDocument/2006/relationships/video" Target="file:///C:\Users\jknight\Dropbox\ProfessionalDevelopment\GetYourHandsOff-Ignite\PhotosAndVideos\FencePlanning.MOV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itle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7200" y="0"/>
            <a:ext cx="10058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Piecing it together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16386" name="Picture 2" descr="C:\Users\KnightFam\Dropbox\ProfessionalDevelopment\GetYourHandsOff-Ignite\PhotosAndVideos\Photo Sep 17, 1 16 15 PM.jpg"/>
          <p:cNvPicPr>
            <a:picLocks noChangeAspect="1" noChangeArrowheads="1"/>
          </p:cNvPicPr>
          <p:nvPr/>
        </p:nvPicPr>
        <p:blipFill>
          <a:blip r:embed="rId2" cstate="print"/>
          <a:srcRect l="29197" b="25729"/>
          <a:stretch>
            <a:fillRect/>
          </a:stretch>
        </p:blipFill>
        <p:spPr bwMode="auto">
          <a:xfrm>
            <a:off x="4495800" y="1981200"/>
            <a:ext cx="4648200" cy="36418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Picture 5" descr="Photo Oct 05, 9 24 42 PM.jpg"/>
          <p:cNvPicPr>
            <a:picLocks noChangeAspect="1"/>
          </p:cNvPicPr>
          <p:nvPr/>
        </p:nvPicPr>
        <p:blipFill>
          <a:blip r:embed="rId3" cstate="print"/>
          <a:srcRect l="17105" r="-7895" b="8772"/>
          <a:stretch>
            <a:fillRect/>
          </a:stretch>
        </p:blipFill>
        <p:spPr>
          <a:xfrm>
            <a:off x="381000" y="1524000"/>
            <a:ext cx="5257800" cy="2971800"/>
          </a:xfrm>
          <a:prstGeom prst="rect">
            <a:avLst/>
          </a:prstGeom>
        </p:spPr>
      </p:pic>
      <p:pic>
        <p:nvPicPr>
          <p:cNvPr id="7" name="Picture 6" descr="Photo Oct 05, 9 23 36 P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4648200"/>
            <a:ext cx="3429000" cy="1928813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What if They Still Don’t Learn?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97967"/>
            <a:ext cx="3920331" cy="50292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Patterns and Expressions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7" name="Picture 6" descr="Photo Oct 03, 8 42 51 PM.jpg"/>
          <p:cNvPicPr>
            <a:picLocks noChangeAspect="1"/>
          </p:cNvPicPr>
          <p:nvPr/>
        </p:nvPicPr>
        <p:blipFill>
          <a:blip r:embed="rId2" cstate="print"/>
          <a:srcRect t="20743" r="5634" b="9487"/>
          <a:stretch>
            <a:fillRect/>
          </a:stretch>
        </p:blipFill>
        <p:spPr>
          <a:xfrm>
            <a:off x="3429000" y="3752355"/>
            <a:ext cx="4691449" cy="259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345412" y="1524000"/>
            <a:ext cx="30835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Option 1: </a:t>
            </a:r>
          </a:p>
          <a:p>
            <a:pPr marL="342900" indent="-342900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2415" y="3752355"/>
            <a:ext cx="30835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Option 2: </a:t>
            </a:r>
          </a:p>
          <a:p>
            <a:pPr marL="342900" indent="-342900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5412" y="4318843"/>
            <a:ext cx="281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What’s the minimum number of moves?</a:t>
            </a:r>
            <a:endParaRPr lang="en-US" sz="32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93912"/>
            <a:ext cx="798241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Applying Algebra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562600" y="1524000"/>
          <a:ext cx="32004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600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Pegs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Moves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1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3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2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8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3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15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4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24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…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…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i="1" dirty="0" smtClean="0">
                          <a:latin typeface="Cambria Math" pitchFamily="18" charset="0"/>
                          <a:ea typeface="Cambria Math" pitchFamily="18" charset="0"/>
                        </a:rPr>
                        <a:t>n</a:t>
                      </a:r>
                      <a:endParaRPr lang="en-US" sz="3600" i="1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(</a:t>
                      </a:r>
                      <a:r>
                        <a:rPr lang="en-US" sz="3600" i="1" dirty="0" smtClean="0">
                          <a:latin typeface="Cambria Math" pitchFamily="18" charset="0"/>
                          <a:ea typeface="Cambria Math" pitchFamily="18" charset="0"/>
                        </a:rPr>
                        <a:t>n</a:t>
                      </a:r>
                      <a:r>
                        <a:rPr lang="en-US" sz="3600" dirty="0" smtClean="0">
                          <a:latin typeface="Cambria Math" pitchFamily="18" charset="0"/>
                          <a:ea typeface="Cambria Math" pitchFamily="18" charset="0"/>
                        </a:rPr>
                        <a:t>+1)</a:t>
                      </a:r>
                      <a:r>
                        <a:rPr lang="en-US" sz="3600" baseline="30000" dirty="0" smtClean="0">
                          <a:latin typeface="Cambria Math" pitchFamily="18" charset="0"/>
                          <a:ea typeface="Cambria Math" pitchFamily="18" charset="0"/>
                        </a:rPr>
                        <a:t>2</a:t>
                      </a:r>
                      <a:endParaRPr lang="en-US" sz="360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7" name="Picture 6" descr="Photo Oct 03, 8 42 51 PM.jpg"/>
          <p:cNvPicPr>
            <a:picLocks noChangeAspect="1"/>
          </p:cNvPicPr>
          <p:nvPr/>
        </p:nvPicPr>
        <p:blipFill>
          <a:blip r:embed="rId2" cstate="print"/>
          <a:srcRect t="20743" r="5634" b="9487"/>
          <a:stretch>
            <a:fillRect/>
          </a:stretch>
        </p:blipFill>
        <p:spPr>
          <a:xfrm>
            <a:off x="998838" y="1524000"/>
            <a:ext cx="3725562" cy="205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 descr="10-pegs.JPG"/>
          <p:cNvPicPr>
            <a:picLocks noChangeAspect="1"/>
          </p:cNvPicPr>
          <p:nvPr/>
        </p:nvPicPr>
        <p:blipFill>
          <a:blip r:embed="rId3" cstate="print"/>
          <a:srcRect t="23750" b="6250"/>
          <a:stretch>
            <a:fillRect/>
          </a:stretch>
        </p:blipFill>
        <p:spPr>
          <a:xfrm>
            <a:off x="457200" y="3962400"/>
            <a:ext cx="4898571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Exponential Growth &amp;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The Tower of Hanoi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3" name="Picture 2" descr="IMG_4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728" y="2209800"/>
            <a:ext cx="4682641" cy="312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1212" y="2209800"/>
            <a:ext cx="2819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What’s the minimum number of moves to solve this puzzle?</a:t>
            </a:r>
            <a:endParaRPr lang="en-US" sz="32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Break it Down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3" name="Picture 2" descr="TowerOfHanoi-3Disc-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828800"/>
            <a:ext cx="8490857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4038600"/>
          <a:ext cx="8229598" cy="2057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/>
                <a:gridCol w="979714"/>
                <a:gridCol w="979714"/>
                <a:gridCol w="979714"/>
                <a:gridCol w="979714"/>
                <a:gridCol w="979714"/>
                <a:gridCol w="979714"/>
                <a:gridCol w="979714"/>
              </a:tblGrid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Discs</a:t>
                      </a:r>
                      <a:endParaRPr lang="en-US" sz="28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…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smtClean="0"/>
                        <a:t>n</a:t>
                      </a:r>
                      <a:endParaRPr lang="en-US" sz="2800" b="1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Moves</a:t>
                      </a:r>
                      <a:endParaRPr lang="en-US" sz="28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15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…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 </a:t>
                      </a:r>
                      <a:r>
                        <a:rPr lang="en-US" sz="2800" b="1" i="1" baseline="30000" dirty="0" smtClean="0"/>
                        <a:t>n</a:t>
                      </a:r>
                      <a:r>
                        <a:rPr lang="en-US" sz="2800" b="1" dirty="0" smtClean="0"/>
                        <a:t> -1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r>
                  <a:rPr lang="en-US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  <a:reflection blurRad="6350" stA="55000" endA="300" endPos="45500" dir="5400000" sy="-100000" algn="bl" rotWithShape="0"/>
                    </a:effectLst>
                    <a:latin typeface="Bodoni MT Black" panose="02070A03080606020203" pitchFamily="18" charset="0"/>
                  </a:rPr>
                  <a:t>Why is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  <a:reflection blurRad="6350" stA="55000" endA="300" endPos="45500" dir="5400000" sy="-100000" algn="bl" rotWithShape="0"/>
                            </a:effectLst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  <a:reflection blurRad="6350" stA="55000" endA="300" endPos="45500" dir="5400000" sy="-100000" algn="bl" rotWithShape="0"/>
                            </a:effectLst>
                            <a:latin typeface="Cambria Math"/>
                          </a:rPr>
                          <m:t>20</m:t>
                        </m:r>
                      </m:e>
                    </m:rad>
                    <m:r>
                      <a:rPr lang="en-US" b="0" i="1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  <a:reflection blurRad="6350" stA="55000" endA="300" endPos="45500" dir="5400000" sy="-100000" algn="bl" rotWithShape="0"/>
                        </a:effectLst>
                        <a:latin typeface="Cambria Math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  <a:reflection blurRad="6350" stA="55000" endA="300" endPos="45500" dir="5400000" sy="-100000" algn="bl" rotWithShape="0"/>
                            </a:effectLst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  <a:reflection blurRad="6350" stA="55000" endA="300" endPos="45500" dir="5400000" sy="-100000" algn="bl" rotWithShape="0"/>
                            </a:effectLst>
                            <a:latin typeface="Cambria Math"/>
                          </a:rPr>
                          <m:t>5</m:t>
                        </m:r>
                      </m:e>
                    </m:rad>
                    <m:r>
                      <a:rPr lang="en-US" b="0" i="1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  <a:reflection blurRad="6350" stA="55000" endA="300" endPos="45500" dir="5400000" sy="-100000" algn="bl" rotWithShape="0"/>
                        </a:effectLst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  <a:reflection blurRad="6350" stA="55000" endA="300" endPos="45500" dir="5400000" sy="-100000" algn="bl" rotWithShape="0"/>
                    </a:effectLst>
                    <a:latin typeface="Bodoni MT Black" panose="02070A03080606020203" pitchFamily="18" charset="0"/>
                  </a:rPr>
                  <a:t>?</a:t>
                </a:r>
                <a:endPara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Bodoni MT Black" panose="02070A03080606020203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22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5SquarePuzz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2406" y="2209800"/>
            <a:ext cx="4716813" cy="3861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758287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Five Square Puzzle</a:t>
            </a:r>
            <a:endParaRPr lang="en-US" sz="32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63490"/>
            <a:ext cx="281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Can you make One large square?</a:t>
            </a:r>
            <a:endParaRPr lang="en-US" sz="32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What is a Square Root?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3" name="Picture 2" descr="HypotenuseGraphic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600200"/>
            <a:ext cx="3124200" cy="4560876"/>
          </a:xfrm>
          <a:prstGeom prst="rect">
            <a:avLst/>
          </a:prstGeom>
        </p:spPr>
      </p:pic>
      <p:pic>
        <p:nvPicPr>
          <p:cNvPr id="4" name="Picture 3" descr="IncompleteSquar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52600"/>
            <a:ext cx="3962889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The Root is the Length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3" name="Picture 2" descr="5SquareSolu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219199"/>
            <a:ext cx="5562600" cy="5436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It takes time… &amp; It’s worth it!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12954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Give students time to get their hands on the Math!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2290" name="Picture 2" descr="http://img1.wikia.nocookie.net/__cb20130524003420/creepypasta/images/7/7e/Antique_mechanical_cl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71601"/>
            <a:ext cx="2209800" cy="16583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71800" y="2438400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Ask </a:t>
            </a:r>
            <a:r>
              <a:rPr lang="en-US" sz="3600" i="1" u="sng" dirty="0" smtClean="0">
                <a:solidFill>
                  <a:schemeClr val="bg1"/>
                </a:solidFill>
              </a:rPr>
              <a:t>Yourself</a:t>
            </a:r>
            <a:r>
              <a:rPr lang="en-US" sz="3600" dirty="0" smtClean="0">
                <a:solidFill>
                  <a:schemeClr val="bg1"/>
                </a:solidFill>
              </a:rPr>
              <a:t>: When </a:t>
            </a:r>
            <a:r>
              <a:rPr lang="en-US" sz="3600" i="1" dirty="0" smtClean="0">
                <a:solidFill>
                  <a:schemeClr val="bg1"/>
                </a:solidFill>
              </a:rPr>
              <a:t>can</a:t>
            </a:r>
            <a:r>
              <a:rPr lang="en-US" sz="3600" dirty="0" smtClean="0">
                <a:solidFill>
                  <a:schemeClr val="bg1"/>
                </a:solidFill>
              </a:rPr>
              <a:t> I use this in my life?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1" name="Picture 10" descr="Photo Oct 05, 9 24 42 PM.jpg"/>
          <p:cNvPicPr>
            <a:picLocks noChangeAspect="1"/>
          </p:cNvPicPr>
          <p:nvPr/>
        </p:nvPicPr>
        <p:blipFill>
          <a:blip r:embed="rId4" cstate="print"/>
          <a:srcRect l="17105" r="-7895" b="8772"/>
          <a:stretch>
            <a:fillRect/>
          </a:stretch>
        </p:blipFill>
        <p:spPr>
          <a:xfrm>
            <a:off x="5791200" y="4038600"/>
            <a:ext cx="3100754" cy="1752600"/>
          </a:xfrm>
          <a:prstGeom prst="rect">
            <a:avLst/>
          </a:prstGeom>
        </p:spPr>
      </p:pic>
      <p:pic>
        <p:nvPicPr>
          <p:cNvPr id="13" name="KidSnippets-end-sm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04800" y="3581400"/>
            <a:ext cx="5287328" cy="297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Been There Before?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KidSnippets-sm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4825" y="137160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Egalopolis Extra" pitchFamily="50" charset="0"/>
              </a:rPr>
              <a:t>Title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MEgalopolis Extra" pitchFamily="50" charset="0"/>
            </a:endParaRPr>
          </a:p>
        </p:txBody>
      </p:sp>
      <p:pic>
        <p:nvPicPr>
          <p:cNvPr id="3" name="Picture 2" descr="TitleP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3400" y="-152400"/>
            <a:ext cx="10515600" cy="701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200400"/>
            <a:ext cx="8763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odoni MT Black" panose="02070A03080606020203" pitchFamily="18" charset="0"/>
              </a:rPr>
              <a:t>More Details at:   </a:t>
            </a:r>
            <a:r>
              <a:rPr lang="en-US" sz="3200" dirty="0" smtClean="0">
                <a:latin typeface="Arial Black" panose="020B0A04020102020204" pitchFamily="34" charset="0"/>
              </a:rPr>
              <a:t>www.knightmath.com/ignite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4953000"/>
            <a:ext cx="31242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5156537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Video Credit:</a:t>
            </a:r>
            <a:b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Kids Snippets by </a:t>
            </a:r>
            <a:b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Bored Shorts TV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So, how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d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o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w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e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l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earn?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14338" name="Picture 2" descr="C:\Users\KnightFam\Dropbox\ProfessionalDevelopment\GetYourHandsOff-Ignite\PhotosAndVideos\Photo Sep 23, 8 40 54 P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78402" cy="2506661"/>
          </a:xfrm>
          <a:prstGeom prst="rect">
            <a:avLst/>
          </a:prstGeom>
          <a:noFill/>
        </p:spPr>
      </p:pic>
      <p:pic>
        <p:nvPicPr>
          <p:cNvPr id="14340" name="Picture 4" descr="C:\Users\KnightFam\Dropbox\ProfessionalDevelopment\GetYourHandsOff-Ignite\PhotosAndVideos\napp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447800"/>
            <a:ext cx="3673475" cy="244286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7" name="Picture 5" descr="C:\Users\KnightFam\Dropbox\ProfessionalDevelopment\GetYourHandsOff-Ignite\PhotosAndVideos\Teen-Driver-1024x6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8528" y="3582023"/>
            <a:ext cx="4267200" cy="284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16909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  <a:t>“I hear and </a:t>
            </a:r>
            <a:b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</a:b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  <a:t> 		I forget…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3" name="Picture 2" descr="420_teacher_studen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304800"/>
            <a:ext cx="2583930" cy="2583930"/>
          </a:xfrm>
          <a:prstGeom prst="rect">
            <a:avLst/>
          </a:prstGeom>
        </p:spPr>
      </p:pic>
      <p:pic>
        <p:nvPicPr>
          <p:cNvPr id="4" name="I_Se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38200" y="2286000"/>
            <a:ext cx="3686175" cy="2071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29718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  <a:t>… I see and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  <a:t>I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  <a:t> understand…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6" name="I_do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105400" y="4495800"/>
            <a:ext cx="3657600" cy="2055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9530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  <a:t>…I do and I </a:t>
            </a:r>
            <a:b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</a:b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  <a:t>     remember.”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mute="1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5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Get them in the driver seat.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4" name="Picture 3" descr="2012-2013-TechMat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3581400"/>
            <a:ext cx="3603441" cy="2691459"/>
          </a:xfrm>
          <a:prstGeom prst="rect">
            <a:avLst/>
          </a:prstGeom>
        </p:spPr>
      </p:pic>
      <p:pic>
        <p:nvPicPr>
          <p:cNvPr id="5" name="FencePlanning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638800" y="4114800"/>
            <a:ext cx="3048000" cy="2286000"/>
          </a:xfrm>
          <a:prstGeom prst="rect">
            <a:avLst/>
          </a:prstGeom>
        </p:spPr>
      </p:pic>
      <p:pic>
        <p:nvPicPr>
          <p:cNvPr id="6" name="2012-TechMath-Electronics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562600" y="1371600"/>
            <a:ext cx="3048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752600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  <a:t>“ Real life” </a:t>
            </a:r>
            <a:b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</a:b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anose="02070A03080606020203" pitchFamily="18" charset="0"/>
              </a:rPr>
              <a:t>application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0" mute="1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nightFam\Dropbox\ProfessionalDevelopment\GetYourHandsOff-Ignite\PhotosAndVideos\Photo Sep 23, 9 45 11 PM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0" y="1872082"/>
            <a:ext cx="6629400" cy="412348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“Right Now” application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11" name="Picture 4" descr="C:\Users\KnightFam\Dropbox\ProfessionalDevelopment\GetYourHandsOff-Ignite\PhotosAndVideos\chalk conics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41120"/>
            <a:ext cx="4937760" cy="3688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KnightFam\Dropbox\ProfessionalDevelopment\GetYourHandsOff-Ignite\PhotosAndVideos\Photo Jan 23, 1 50 43 P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2865120"/>
            <a:ext cx="4937760" cy="3688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2" name="Picture 5" descr="C:\Users\KnightFam\Dropbox\ProfessionalDevelopment\GetYourHandsOff-Ignite\PhotosAndVideos\chalk conic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9720" y="1483360"/>
            <a:ext cx="6583680" cy="491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3">
                <a:lumMod val="20000"/>
                <a:lumOff val="80000"/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Reaching Max. Velocity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9" name="Picture 8" descr="projecti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4316288"/>
            <a:ext cx="2876597" cy="23336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5412" y="1524000"/>
            <a:ext cx="5486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Option 1: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Find the height of a ball with initial velocity of 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20 fps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30 fps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200 in/sec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5 mph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10 </a:t>
            </a:r>
            <a:r>
              <a:rPr lang="en-US" sz="2800" dirty="0" err="1" smtClean="0">
                <a:solidFill>
                  <a:schemeClr val="bg1"/>
                </a:solidFill>
                <a:latin typeface="Arial Black" pitchFamily="34" charset="0"/>
              </a:rPr>
              <a:t>i.d.k</a:t>
            </a: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  <a:p>
            <a:pPr marL="342900" indent="-342900"/>
            <a:endParaRPr lang="en-US" dirty="0"/>
          </a:p>
        </p:txBody>
      </p:sp>
      <p:pic>
        <p:nvPicPr>
          <p:cNvPr id="3" name="Video Oct 08, 6 43 42 AM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3.24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2593032"/>
            <a:ext cx="2269201" cy="4034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4997" y="1524000"/>
            <a:ext cx="41503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Option 2: </a:t>
            </a:r>
            <a:b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Get your own data</a:t>
            </a:r>
          </a:p>
          <a:p>
            <a:pPr marL="342900" indent="-342900"/>
            <a:endParaRPr lang="en-US" dirty="0"/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So Many Pieces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179445" y="3712845"/>
            <a:ext cx="284035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7645" y="3712845"/>
            <a:ext cx="284035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79445" y="3712845"/>
            <a:ext cx="284035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96000" y="3712845"/>
            <a:ext cx="284035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1676400"/>
            <a:ext cx="4953000" cy="1729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833 3.284E-6 L 0.33038 3.284E-6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146 3.284E-6 L -0.30521 0.00439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31" dur="81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doni MT Black" panose="02070A03080606020203" pitchFamily="18" charset="0"/>
              </a:rPr>
              <a:t>Cut it Up!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3" name="Picture 2" descr="Photo Sep 17, 1 23 06 PM.jpg"/>
          <p:cNvPicPr>
            <a:picLocks noChangeAspect="1"/>
          </p:cNvPicPr>
          <p:nvPr/>
        </p:nvPicPr>
        <p:blipFill>
          <a:blip r:embed="rId2" cstate="print"/>
          <a:srcRect l="25833" t="5372" b="22107"/>
          <a:stretch>
            <a:fillRect/>
          </a:stretch>
        </p:blipFill>
        <p:spPr>
          <a:xfrm>
            <a:off x="3200400" y="1371600"/>
            <a:ext cx="5529775" cy="4038600"/>
          </a:xfrm>
          <a:prstGeom prst="rect">
            <a:avLst/>
          </a:prstGeom>
        </p:spPr>
      </p:pic>
      <p:pic>
        <p:nvPicPr>
          <p:cNvPr id="4" name="Picture 3" descr="Photo Sep 17, 1 16 00 PM.jpg"/>
          <p:cNvPicPr>
            <a:picLocks noChangeAspect="1"/>
          </p:cNvPicPr>
          <p:nvPr/>
        </p:nvPicPr>
        <p:blipFill>
          <a:blip r:embed="rId3" cstate="print"/>
          <a:srcRect r="29529"/>
          <a:stretch>
            <a:fillRect/>
          </a:stretch>
        </p:blipFill>
        <p:spPr>
          <a:xfrm>
            <a:off x="533400" y="2209800"/>
            <a:ext cx="3581400" cy="3795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86800" y="6396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Symbol"/>
              </a:rPr>
              <a:t>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5722</TotalTime>
  <Words>531</Words>
  <Application>Microsoft Office PowerPoint</Application>
  <PresentationFormat>On-screen Show (4:3)</PresentationFormat>
  <Paragraphs>109</Paragraphs>
  <Slides>20</Slides>
  <Notes>7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  <vt:variant>
        <vt:lpstr>Custom Shows</vt:lpstr>
      </vt:variant>
      <vt:variant>
        <vt:i4>1</vt:i4>
      </vt:variant>
    </vt:vector>
  </HeadingPairs>
  <TitlesOfParts>
    <vt:vector size="22" baseType="lpstr">
      <vt:lpstr>Office Theme</vt:lpstr>
      <vt:lpstr>PowerPoint Presentation</vt:lpstr>
      <vt:lpstr>Been There Before?</vt:lpstr>
      <vt:lpstr>So, how do we learn?</vt:lpstr>
      <vt:lpstr>PowerPoint Presentation</vt:lpstr>
      <vt:lpstr>Get them in the driver seat.</vt:lpstr>
      <vt:lpstr>“Right Now” application</vt:lpstr>
      <vt:lpstr>Reaching Max. Velocity</vt:lpstr>
      <vt:lpstr>So Many Pieces</vt:lpstr>
      <vt:lpstr>Cut it Up!</vt:lpstr>
      <vt:lpstr>Piecing it together</vt:lpstr>
      <vt:lpstr>What if They Still Don’t Learn?</vt:lpstr>
      <vt:lpstr>Patterns and Expressions</vt:lpstr>
      <vt:lpstr>Applying Algebra</vt:lpstr>
      <vt:lpstr>Exponential Growth &amp; The Tower of Hanoi</vt:lpstr>
      <vt:lpstr>Break it Down</vt:lpstr>
      <vt:lpstr>Why is √20=2√5  ?</vt:lpstr>
      <vt:lpstr>What is a Square Root?</vt:lpstr>
      <vt:lpstr>The Root is the Length</vt:lpstr>
      <vt:lpstr>It takes time… &amp; It’s worth it!</vt:lpstr>
      <vt:lpstr>Title</vt:lpstr>
      <vt:lpstr>Custom Show 1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KnightFam</dc:creator>
  <cp:lastModifiedBy>teacher</cp:lastModifiedBy>
  <cp:revision>181</cp:revision>
  <cp:lastPrinted>2014-10-08T13:04:31Z</cp:lastPrinted>
  <dcterms:created xsi:type="dcterms:W3CDTF">2014-09-27T04:08:54Z</dcterms:created>
  <dcterms:modified xsi:type="dcterms:W3CDTF">2014-10-08T15:02:16Z</dcterms:modified>
</cp:coreProperties>
</file>